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0DD4-F796-4666-A8F3-50C60E18E0AF}" type="datetimeFigureOut">
              <a:rPr lang="en-US" smtClean="0"/>
              <a:pPr/>
              <a:t>2/22/2021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9EA2-6F06-4CE6-9CFC-4735E52F6C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0DD4-F796-4666-A8F3-50C60E18E0AF}" type="datetimeFigureOut">
              <a:rPr lang="en-US" smtClean="0"/>
              <a:pPr/>
              <a:t>2/22/2021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9EA2-6F06-4CE6-9CFC-4735E52F6C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0DD4-F796-4666-A8F3-50C60E18E0AF}" type="datetimeFigureOut">
              <a:rPr lang="en-US" smtClean="0"/>
              <a:pPr/>
              <a:t>2/22/2021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9EA2-6F06-4CE6-9CFC-4735E52F6C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0DD4-F796-4666-A8F3-50C60E18E0AF}" type="datetimeFigureOut">
              <a:rPr lang="en-US" smtClean="0"/>
              <a:pPr/>
              <a:t>2/22/2021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9EA2-6F06-4CE6-9CFC-4735E52F6C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0DD4-F796-4666-A8F3-50C60E18E0AF}" type="datetimeFigureOut">
              <a:rPr lang="en-US" smtClean="0"/>
              <a:pPr/>
              <a:t>2/22/2021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9EA2-6F06-4CE6-9CFC-4735E52F6C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0DD4-F796-4666-A8F3-50C60E18E0AF}" type="datetimeFigureOut">
              <a:rPr lang="en-US" smtClean="0"/>
              <a:pPr/>
              <a:t>2/22/2021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9EA2-6F06-4CE6-9CFC-4735E52F6C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0DD4-F796-4666-A8F3-50C60E18E0AF}" type="datetimeFigureOut">
              <a:rPr lang="en-US" smtClean="0"/>
              <a:pPr/>
              <a:t>2/22/2021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9EA2-6F06-4CE6-9CFC-4735E52F6C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0DD4-F796-4666-A8F3-50C60E18E0AF}" type="datetimeFigureOut">
              <a:rPr lang="en-US" smtClean="0"/>
              <a:pPr/>
              <a:t>2/22/2021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9EA2-6F06-4CE6-9CFC-4735E52F6C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0DD4-F796-4666-A8F3-50C60E18E0AF}" type="datetimeFigureOut">
              <a:rPr lang="en-US" smtClean="0"/>
              <a:pPr/>
              <a:t>2/22/2021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9EA2-6F06-4CE6-9CFC-4735E52F6C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0DD4-F796-4666-A8F3-50C60E18E0AF}" type="datetimeFigureOut">
              <a:rPr lang="en-US" smtClean="0"/>
              <a:pPr/>
              <a:t>2/22/2021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9EA2-6F06-4CE6-9CFC-4735E52F6C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0DD4-F796-4666-A8F3-50C60E18E0AF}" type="datetimeFigureOut">
              <a:rPr lang="en-US" smtClean="0"/>
              <a:pPr/>
              <a:t>2/22/2021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B9EA2-6F06-4CE6-9CFC-4735E52F6CF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80DD4-F796-4666-A8F3-50C60E18E0AF}" type="datetimeFigureOut">
              <a:rPr lang="en-US" smtClean="0"/>
              <a:pPr/>
              <a:t>2/22/2021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B9EA2-6F06-4CE6-9CFC-4735E52F6CF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>Sterility Testing</a:t>
            </a:r>
            <a:r>
              <a:rPr lang="en-US" sz="3600" b="1" dirty="0" smtClean="0"/>
              <a:t>  :</a:t>
            </a:r>
          </a:p>
          <a:p>
            <a:pPr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-  </a:t>
            </a:r>
            <a:r>
              <a:rPr lang="en-US" sz="3600" dirty="0" smtClean="0"/>
              <a:t>A sterility Test assesses whether a sterilized product is free from all kinds of  life, especially M.O.</a:t>
            </a:r>
          </a:p>
          <a:p>
            <a:pPr>
              <a:buNone/>
            </a:pPr>
            <a:r>
              <a:rPr lang="en-US" sz="3600" b="1" dirty="0"/>
              <a:t>	</a:t>
            </a:r>
            <a:r>
              <a:rPr lang="en-US" sz="3600" dirty="0" smtClean="0"/>
              <a:t>-  The test is required to be carried out for the products produced by an aseptic  process.</a:t>
            </a:r>
          </a:p>
          <a:p>
            <a:pPr>
              <a:buNone/>
            </a:pPr>
            <a:r>
              <a:rPr lang="en-US" sz="3600" dirty="0"/>
              <a:t>	</a:t>
            </a:r>
            <a:r>
              <a:rPr lang="en-US" sz="3600" dirty="0" smtClean="0"/>
              <a:t>Routine Sterility Tests are limited because :</a:t>
            </a:r>
          </a:p>
          <a:p>
            <a:pPr>
              <a:buNone/>
            </a:pPr>
            <a:r>
              <a:rPr lang="en-US" sz="3600" dirty="0" smtClean="0"/>
              <a:t>	1.  Will not detect the presence of virus, exacting parasites, or </a:t>
            </a:r>
            <a:r>
              <a:rPr lang="en-US" sz="3600" dirty="0" err="1" smtClean="0"/>
              <a:t>thermophilic</a:t>
            </a:r>
            <a:r>
              <a:rPr lang="en-US" sz="3600" dirty="0" smtClean="0"/>
              <a:t> and </a:t>
            </a:r>
            <a:r>
              <a:rPr lang="en-US" sz="3600" dirty="0" err="1" smtClean="0"/>
              <a:t>psychrophilic</a:t>
            </a:r>
            <a:r>
              <a:rPr lang="en-US" sz="3600" dirty="0" smtClean="0"/>
              <a:t> </a:t>
            </a:r>
            <a:r>
              <a:rPr lang="en-US" sz="3600" dirty="0" smtClean="0"/>
              <a:t> bacteria</a:t>
            </a:r>
            <a:r>
              <a:rPr lang="en-US" sz="3600" dirty="0" smtClean="0"/>
              <a:t>.</a:t>
            </a:r>
          </a:p>
          <a:p>
            <a:pPr>
              <a:buNone/>
            </a:pPr>
            <a:r>
              <a:rPr lang="en-US" sz="3600" dirty="0"/>
              <a:t>	</a:t>
            </a:r>
            <a:r>
              <a:rPr lang="en-US" sz="3600" dirty="0" smtClean="0"/>
              <a:t>2.  the organisms that have been shocked.</a:t>
            </a:r>
          </a:p>
          <a:p>
            <a:pPr>
              <a:buNone/>
            </a:pPr>
            <a:r>
              <a:rPr lang="en-US" sz="3600" dirty="0"/>
              <a:t>	</a:t>
            </a:r>
            <a:endParaRPr lang="en-IN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b="1" dirty="0" smtClean="0"/>
              <a:t>Procedures  :</a:t>
            </a:r>
          </a:p>
          <a:p>
            <a:pPr>
              <a:buNone/>
            </a:pPr>
            <a:r>
              <a:rPr lang="en-US" sz="3600" b="1" dirty="0" smtClean="0"/>
              <a:t>	</a:t>
            </a:r>
            <a:r>
              <a:rPr lang="en-US" sz="3600" dirty="0" smtClean="0"/>
              <a:t>1. Neutralize the bactericidal ingredient of the product to be tested.</a:t>
            </a:r>
          </a:p>
          <a:p>
            <a:pPr>
              <a:buNone/>
            </a:pPr>
            <a:r>
              <a:rPr lang="en-US" sz="3600" b="1" dirty="0" smtClean="0"/>
              <a:t>	</a:t>
            </a:r>
            <a:r>
              <a:rPr lang="en-US" sz="3600" dirty="0" smtClean="0"/>
              <a:t>2. Label the different tubes and inoculate them as follows :</a:t>
            </a:r>
          </a:p>
          <a:p>
            <a:pPr>
              <a:buNone/>
            </a:pPr>
            <a:r>
              <a:rPr lang="en-US" sz="3600" dirty="0" smtClean="0"/>
              <a:t>	- Soybean casein digest broth </a:t>
            </a:r>
            <a:r>
              <a:rPr lang="en-US" sz="3600" b="1" dirty="0" smtClean="0"/>
              <a:t>as Positive control </a:t>
            </a:r>
            <a:r>
              <a:rPr lang="en-US" sz="3600" dirty="0" smtClean="0"/>
              <a:t>for</a:t>
            </a:r>
            <a:r>
              <a:rPr lang="en-US" sz="3600" b="1" dirty="0" smtClean="0"/>
              <a:t> aerobic bacteria</a:t>
            </a:r>
            <a:r>
              <a:rPr lang="en-US" sz="3600" dirty="0" smtClean="0"/>
              <a:t>(inoculate</a:t>
            </a:r>
            <a:r>
              <a:rPr lang="en-US" sz="3600" b="1" dirty="0" smtClean="0"/>
              <a:t> </a:t>
            </a:r>
            <a:r>
              <a:rPr lang="en-US" sz="3600" dirty="0" smtClean="0"/>
              <a:t>with 0.1 ml (10⁴cells/ml) </a:t>
            </a:r>
            <a:r>
              <a:rPr lang="en-US" sz="3600" i="1" dirty="0" smtClean="0"/>
              <a:t>S. </a:t>
            </a:r>
            <a:r>
              <a:rPr lang="en-US" sz="3600" i="1" dirty="0" err="1" smtClean="0"/>
              <a:t>aureus</a:t>
            </a:r>
            <a:r>
              <a:rPr lang="en-US" sz="3600" i="1" dirty="0" smtClean="0"/>
              <a:t> </a:t>
            </a:r>
            <a:r>
              <a:rPr lang="en-US" sz="3600" dirty="0" smtClean="0"/>
              <a:t>and 0.5 ml of the product) and for </a:t>
            </a:r>
            <a:r>
              <a:rPr lang="en-US" sz="3600" b="1" dirty="0" smtClean="0"/>
              <a:t>fungi</a:t>
            </a:r>
            <a:r>
              <a:rPr lang="en-US" sz="3600" dirty="0" smtClean="0"/>
              <a:t> (inoculate with 0.1 ml (10⁴cells/ml) </a:t>
            </a:r>
            <a:r>
              <a:rPr lang="en-US" sz="3600" i="1" dirty="0" smtClean="0"/>
              <a:t>A. </a:t>
            </a:r>
            <a:r>
              <a:rPr lang="en-US" sz="3600" i="1" dirty="0" err="1" smtClean="0"/>
              <a:t>niger</a:t>
            </a:r>
            <a:r>
              <a:rPr lang="en-US" sz="3600" i="1" dirty="0" smtClean="0"/>
              <a:t> </a:t>
            </a:r>
            <a:r>
              <a:rPr lang="en-US" sz="3600" dirty="0" smtClean="0"/>
              <a:t>and 0.5 ml of the product).</a:t>
            </a:r>
            <a:endParaRPr lang="en-IN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-  </a:t>
            </a:r>
            <a:r>
              <a:rPr lang="en-US" sz="3600" dirty="0" smtClean="0"/>
              <a:t>RCM/</a:t>
            </a:r>
            <a:r>
              <a:rPr lang="en-US" sz="3600" dirty="0" err="1" smtClean="0"/>
              <a:t>Thioglycollate</a:t>
            </a:r>
            <a:r>
              <a:rPr lang="en-US" sz="3600" dirty="0" smtClean="0"/>
              <a:t> broth </a:t>
            </a:r>
            <a:r>
              <a:rPr lang="en-US" sz="3600" b="1" dirty="0" smtClean="0"/>
              <a:t>as positive control  </a:t>
            </a:r>
            <a:r>
              <a:rPr lang="en-US" sz="3600" dirty="0" smtClean="0"/>
              <a:t>for</a:t>
            </a:r>
            <a:r>
              <a:rPr lang="en-US" sz="3600" b="1" dirty="0" smtClean="0"/>
              <a:t> anaerobic bacteria</a:t>
            </a:r>
            <a:r>
              <a:rPr lang="en-US" sz="3600" dirty="0" smtClean="0"/>
              <a:t>(inoculate</a:t>
            </a:r>
            <a:r>
              <a:rPr lang="en-US" sz="3600" b="1" dirty="0" smtClean="0"/>
              <a:t> </a:t>
            </a:r>
            <a:r>
              <a:rPr lang="en-US" sz="3600" dirty="0" smtClean="0"/>
              <a:t>with 0.1 ml (10⁴cells/ml) </a:t>
            </a:r>
            <a:r>
              <a:rPr lang="en-US" sz="3600" i="1" dirty="0" smtClean="0"/>
              <a:t>Clostridium </a:t>
            </a:r>
            <a:r>
              <a:rPr lang="en-US" sz="3600" i="1" dirty="0" err="1" smtClean="0"/>
              <a:t>sporogens</a:t>
            </a:r>
            <a:r>
              <a:rPr lang="en-US" sz="3600" i="1" dirty="0" smtClean="0"/>
              <a:t> </a:t>
            </a:r>
            <a:r>
              <a:rPr lang="en-US" sz="3600" dirty="0" smtClean="0"/>
              <a:t>and 0.5 ml of the product).</a:t>
            </a:r>
          </a:p>
          <a:p>
            <a:pPr>
              <a:buNone/>
            </a:pPr>
            <a:r>
              <a:rPr lang="en-US" sz="3600" dirty="0" smtClean="0"/>
              <a:t>	-  </a:t>
            </a:r>
            <a:r>
              <a:rPr lang="en-US" sz="3600" b="1" dirty="0" smtClean="0"/>
              <a:t>1</a:t>
            </a:r>
            <a:r>
              <a:rPr lang="en-US" sz="3600" dirty="0" smtClean="0"/>
              <a:t>- each tube of Soybean casein digest broth  and RCM/</a:t>
            </a:r>
            <a:r>
              <a:rPr lang="en-US" sz="3600" dirty="0" err="1" smtClean="0"/>
              <a:t>Thioglycollate</a:t>
            </a:r>
            <a:r>
              <a:rPr lang="en-US" sz="3600" dirty="0" smtClean="0"/>
              <a:t> broth </a:t>
            </a:r>
            <a:r>
              <a:rPr lang="en-US" sz="3600" b="1" dirty="0" smtClean="0"/>
              <a:t>as test</a:t>
            </a:r>
            <a:r>
              <a:rPr lang="en-US" sz="3600" dirty="0" smtClean="0"/>
              <a:t> and inoculate with 0.5 ml of the product.</a:t>
            </a:r>
          </a:p>
          <a:p>
            <a:pPr>
              <a:buNone/>
            </a:pPr>
            <a:r>
              <a:rPr lang="en-US" sz="3600" b="1" dirty="0" smtClean="0"/>
              <a:t>	- 1</a:t>
            </a:r>
            <a:r>
              <a:rPr lang="en-US" sz="3600" dirty="0" smtClean="0"/>
              <a:t>- each tube of Soybean casein digest broth  and RCM/</a:t>
            </a:r>
            <a:r>
              <a:rPr lang="en-US" sz="3600" dirty="0" err="1" smtClean="0"/>
              <a:t>Thioglycollate</a:t>
            </a:r>
            <a:r>
              <a:rPr lang="en-US" sz="3600" dirty="0" smtClean="0"/>
              <a:t> broth </a:t>
            </a:r>
            <a:r>
              <a:rPr lang="en-US" sz="3600" b="1" dirty="0" smtClean="0"/>
              <a:t>as Negative control</a:t>
            </a:r>
            <a:r>
              <a:rPr lang="en-US" sz="3600" dirty="0" smtClean="0"/>
              <a:t> and is left </a:t>
            </a:r>
            <a:r>
              <a:rPr lang="en-US" sz="3600" dirty="0" err="1" smtClean="0"/>
              <a:t>uninoculated</a:t>
            </a:r>
            <a:r>
              <a:rPr lang="en-US" sz="3600" dirty="0" smtClean="0"/>
              <a:t>.</a:t>
            </a:r>
          </a:p>
          <a:p>
            <a:pPr>
              <a:buNone/>
            </a:pPr>
            <a:r>
              <a:rPr lang="en-US" sz="3600" b="1" dirty="0" smtClean="0"/>
              <a:t>	</a:t>
            </a:r>
            <a:r>
              <a:rPr lang="en-US" sz="3600" dirty="0" smtClean="0"/>
              <a:t>3.  Incubate all tubes as follows : </a:t>
            </a:r>
          </a:p>
          <a:p>
            <a:pPr>
              <a:buNone/>
            </a:pPr>
            <a:r>
              <a:rPr lang="en-US" sz="3600" dirty="0" smtClean="0"/>
              <a:t>	 For bacteria at 30-37 °C for 3-7 days and</a:t>
            </a:r>
            <a:endParaRPr lang="en-IN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 </a:t>
            </a:r>
            <a:r>
              <a:rPr lang="en-US" sz="3600" dirty="0" smtClean="0"/>
              <a:t>for fungi at 20-25 °C for 7 days.</a:t>
            </a:r>
          </a:p>
          <a:p>
            <a:pPr>
              <a:buNone/>
            </a:pPr>
            <a:r>
              <a:rPr lang="en-US" sz="3600" dirty="0" smtClean="0"/>
              <a:t>	4. Examine all tubes at regular intervals for growth and turbidity in test.</a:t>
            </a:r>
          </a:p>
          <a:p>
            <a:pPr>
              <a:buNone/>
            </a:pPr>
            <a:r>
              <a:rPr lang="en-US" sz="3600" dirty="0" smtClean="0"/>
              <a:t>	5. If growth appears – perform Grams staining for bacteria and mount the fungi in lacto -phenol blue .</a:t>
            </a:r>
          </a:p>
          <a:p>
            <a:pPr>
              <a:buNone/>
            </a:pPr>
            <a:r>
              <a:rPr lang="en-US" sz="3600" dirty="0" smtClean="0"/>
              <a:t>	6. Draw results and conclusion for the sterility of the product.</a:t>
            </a:r>
          </a:p>
          <a:p>
            <a:pPr>
              <a:buNone/>
            </a:pPr>
            <a:r>
              <a:rPr lang="en-US" sz="3600" dirty="0" smtClean="0"/>
              <a:t>	</a:t>
            </a:r>
            <a:endParaRPr lang="en-IN" sz="3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Importance of Positive and Negative Controls </a:t>
            </a:r>
            <a:r>
              <a:rPr lang="en-US" sz="4000" dirty="0" smtClean="0"/>
              <a:t>: </a:t>
            </a:r>
          </a:p>
          <a:p>
            <a:pPr>
              <a:buNone/>
            </a:pPr>
            <a:r>
              <a:rPr lang="en-US" sz="4000" b="1" dirty="0" smtClean="0"/>
              <a:t>	</a:t>
            </a:r>
            <a:r>
              <a:rPr lang="en-US" sz="4000" dirty="0" smtClean="0"/>
              <a:t>- Required to show that the </a:t>
            </a:r>
            <a:r>
              <a:rPr lang="en-US" sz="4000" dirty="0" err="1" smtClean="0"/>
              <a:t>m.o</a:t>
            </a:r>
            <a:r>
              <a:rPr lang="en-US" sz="4000" dirty="0" smtClean="0"/>
              <a:t> will grow under the test condition.</a:t>
            </a:r>
          </a:p>
          <a:p>
            <a:pPr>
              <a:buNone/>
            </a:pPr>
            <a:r>
              <a:rPr lang="en-US" sz="4000" dirty="0" smtClean="0"/>
              <a:t>	-  Positive control – ability of small numbers of suitable </a:t>
            </a:r>
            <a:r>
              <a:rPr lang="en-US" sz="4000" dirty="0" err="1" smtClean="0"/>
              <a:t>m.o</a:t>
            </a:r>
            <a:r>
              <a:rPr lang="en-US" sz="4000" dirty="0" smtClean="0"/>
              <a:t> to grow in presence of the sample is assessed.</a:t>
            </a:r>
          </a:p>
          <a:p>
            <a:pPr>
              <a:buNone/>
            </a:pPr>
            <a:r>
              <a:rPr lang="en-US" sz="4000" dirty="0" smtClean="0"/>
              <a:t>	-  Negative control – helps in assuring </a:t>
            </a:r>
            <a:r>
              <a:rPr lang="en-US" sz="4000" smtClean="0"/>
              <a:t>the sterility </a:t>
            </a:r>
            <a:r>
              <a:rPr lang="en-US" sz="4000" dirty="0" smtClean="0"/>
              <a:t>of </a:t>
            </a:r>
            <a:r>
              <a:rPr lang="en-US" sz="4000" smtClean="0"/>
              <a:t>the medium.</a:t>
            </a:r>
            <a:endParaRPr lang="en-IN" sz="4000" dirty="0" smtClean="0"/>
          </a:p>
          <a:p>
            <a:endParaRPr lang="en-IN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14400" dirty="0" smtClean="0"/>
              <a:t>3.  Bacterial spore having long germination period may not grow.</a:t>
            </a:r>
          </a:p>
          <a:p>
            <a:pPr>
              <a:buNone/>
            </a:pPr>
            <a:r>
              <a:rPr lang="en-US" sz="14400" dirty="0"/>
              <a:t>	</a:t>
            </a:r>
            <a:r>
              <a:rPr lang="en-US" sz="14400" dirty="0" smtClean="0"/>
              <a:t>4.  the test are conducted on randomly taken sample,  hence low degree of contamination may be missed.</a:t>
            </a:r>
          </a:p>
          <a:p>
            <a:pPr>
              <a:buNone/>
            </a:pPr>
            <a:r>
              <a:rPr lang="en-US" sz="14400" dirty="0"/>
              <a:t>	</a:t>
            </a:r>
            <a:r>
              <a:rPr lang="en-US" sz="14400" dirty="0" smtClean="0"/>
              <a:t>-  A sterility Test is intended to demonstrate that no viable organisms present.</a:t>
            </a:r>
          </a:p>
          <a:p>
            <a:pPr>
              <a:buNone/>
            </a:pPr>
            <a:r>
              <a:rPr lang="en-US" sz="14400" dirty="0"/>
              <a:t>	</a:t>
            </a:r>
            <a:r>
              <a:rPr lang="en-US" sz="14400" dirty="0" smtClean="0"/>
              <a:t>-  To be certain, it would be necessary to use a universal culture medium suitable for the growth of any possible contaminant and to incubate at variety of conditions.</a:t>
            </a:r>
          </a:p>
          <a:p>
            <a:pPr>
              <a:buNone/>
            </a:pPr>
            <a:r>
              <a:rPr lang="en-US" sz="14400" dirty="0" smtClean="0"/>
              <a:t>	-  Sterility test detects relatively gross contamination in a final product.</a:t>
            </a:r>
          </a:p>
          <a:p>
            <a:pPr>
              <a:buNone/>
            </a:pPr>
            <a:endParaRPr lang="en-US" sz="21600" dirty="0" smtClean="0"/>
          </a:p>
          <a:p>
            <a:pPr>
              <a:buNone/>
            </a:pPr>
            <a:r>
              <a:rPr lang="en-US" sz="21600" dirty="0" smtClean="0"/>
              <a:t>	</a:t>
            </a:r>
            <a:endParaRPr lang="en-IN" sz="21600" dirty="0" smtClean="0"/>
          </a:p>
          <a:p>
            <a:endParaRPr lang="en-IN" sz="3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b="1" u="sng" dirty="0" smtClean="0"/>
              <a:t>Methods of Sterility Testing</a:t>
            </a:r>
            <a:r>
              <a:rPr lang="en-US" sz="3600" b="1" dirty="0" smtClean="0"/>
              <a:t>  :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b="1" dirty="0" smtClean="0"/>
              <a:t>1.  Direct Inoculation of Culture Media :</a:t>
            </a:r>
          </a:p>
          <a:p>
            <a:pPr>
              <a:buNone/>
            </a:pPr>
            <a:r>
              <a:rPr lang="en-US" sz="3600" dirty="0" smtClean="0"/>
              <a:t>	 Involve the introduction of test sample directly into nutrient media.</a:t>
            </a:r>
          </a:p>
          <a:p>
            <a:pPr>
              <a:buNone/>
            </a:pPr>
            <a:r>
              <a:rPr lang="en-US" sz="3600" dirty="0" smtClean="0"/>
              <a:t>	-  British Pharmacopoeia recommends two media :</a:t>
            </a:r>
          </a:p>
          <a:p>
            <a:pPr>
              <a:buNone/>
            </a:pPr>
            <a:r>
              <a:rPr lang="en-US" sz="3600" dirty="0" smtClean="0"/>
              <a:t>	(</a:t>
            </a:r>
            <a:r>
              <a:rPr lang="en-US" sz="3600" dirty="0" err="1" smtClean="0"/>
              <a:t>i</a:t>
            </a:r>
            <a:r>
              <a:rPr lang="en-US" sz="3600" dirty="0" smtClean="0"/>
              <a:t>)  Fluid </a:t>
            </a:r>
            <a:r>
              <a:rPr lang="en-US" sz="3600" dirty="0" err="1" smtClean="0"/>
              <a:t>mercapto</a:t>
            </a:r>
            <a:r>
              <a:rPr lang="en-US" sz="3600" dirty="0" smtClean="0"/>
              <a:t> acetate medium – Contain glucose and </a:t>
            </a:r>
            <a:r>
              <a:rPr lang="en-US" sz="3600" dirty="0" err="1" smtClean="0"/>
              <a:t>mercapto</a:t>
            </a:r>
            <a:r>
              <a:rPr lang="en-US" sz="3600" dirty="0" smtClean="0"/>
              <a:t> acetate(Sodium thioglycollate), suitable for cultivation of anaerobic organisms (incubation temp. 30°c-35°c).</a:t>
            </a:r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(ii)  Soybean Casein Digest Medium – support the growth of both aerobic bacteria (incubation temp. 30°c-35°c) and fungi (incubation temp. 20°c-25°c).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b="1" dirty="0" smtClean="0"/>
              <a:t>2.  Membrane Filtration  :</a:t>
            </a:r>
          </a:p>
          <a:p>
            <a:pPr>
              <a:buNone/>
            </a:pPr>
            <a:r>
              <a:rPr lang="en-US" sz="3600" b="1" dirty="0" smtClean="0"/>
              <a:t>	</a:t>
            </a:r>
            <a:r>
              <a:rPr lang="en-US" sz="3600" dirty="0" smtClean="0"/>
              <a:t>-  Recommended by most pharmacopoeia and involves the filtration of fluid through a sterile membrane filter(pore size 0.45µm), </a:t>
            </a:r>
            <a:r>
              <a:rPr lang="en-US" sz="3600" dirty="0" err="1" smtClean="0"/>
              <a:t>m.o</a:t>
            </a:r>
            <a:r>
              <a:rPr lang="en-US" sz="3600" dirty="0" smtClean="0"/>
              <a:t> present will retained on the surface of filter.</a:t>
            </a:r>
          </a:p>
          <a:p>
            <a:pPr>
              <a:buNone/>
            </a:pPr>
            <a:r>
              <a:rPr lang="en-US" sz="3600" dirty="0" smtClean="0"/>
              <a:t>	-  After washing, the filter is divided aseptically and portions transferred to a suitable media,  are incubated at appropriate temp. for a suitable period of time.</a:t>
            </a:r>
            <a:endParaRPr lang="en-IN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-  Water soluble solids can be dissolved in suitable diluents and processed in a same way.</a:t>
            </a:r>
          </a:p>
          <a:p>
            <a:pPr>
              <a:buNone/>
            </a:pPr>
            <a:r>
              <a:rPr lang="en-US" sz="3600" dirty="0" smtClean="0"/>
              <a:t>	-  Advantages of this method is</a:t>
            </a:r>
          </a:p>
          <a:p>
            <a:pPr>
              <a:buNone/>
            </a:pPr>
            <a:r>
              <a:rPr lang="en-US" sz="3600" dirty="0" smtClean="0"/>
              <a:t>	 (</a:t>
            </a:r>
            <a:r>
              <a:rPr lang="en-US" sz="3600" dirty="0" err="1" smtClean="0"/>
              <a:t>i</a:t>
            </a:r>
            <a:r>
              <a:rPr lang="en-US" sz="3600" dirty="0" smtClean="0"/>
              <a:t>) Entire sample can pass through the membrane and </a:t>
            </a:r>
          </a:p>
          <a:p>
            <a:pPr>
              <a:buNone/>
            </a:pPr>
            <a:r>
              <a:rPr lang="en-US" sz="3600" dirty="0" smtClean="0"/>
              <a:t>	(ii) all inhibitory constituents of the products are removed. 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b="1" dirty="0" smtClean="0"/>
              <a:t>3. Introduction of Concentrated Culture medium :</a:t>
            </a:r>
          </a:p>
          <a:p>
            <a:pPr>
              <a:buNone/>
            </a:pPr>
            <a:r>
              <a:rPr lang="en-US" sz="3600" b="1" dirty="0" smtClean="0"/>
              <a:t>	</a:t>
            </a:r>
            <a:r>
              <a:rPr lang="en-US" sz="3600" dirty="0" smtClean="0"/>
              <a:t>This is a sensitive method for detecting low</a:t>
            </a:r>
            <a:endParaRPr lang="en-IN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level of contamination in intravenous infusion fluids.</a:t>
            </a:r>
          </a:p>
          <a:p>
            <a:pPr>
              <a:buNone/>
            </a:pPr>
            <a:r>
              <a:rPr lang="en-US" sz="3600" dirty="0" smtClean="0"/>
              <a:t>	-  Addition of concentrated culture medium of the fluid in its original container, so that the resultant mixture is equivalent to single strength medium and sampling of the entire volume is </a:t>
            </a:r>
            <a:r>
              <a:rPr lang="en-US" sz="3600" dirty="0" smtClean="0"/>
              <a:t>achieved.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b="1" dirty="0" smtClean="0"/>
              <a:t>4.  Antimicrobial Agents :</a:t>
            </a:r>
          </a:p>
          <a:p>
            <a:pPr>
              <a:buNone/>
            </a:pPr>
            <a:r>
              <a:rPr lang="en-US" sz="3600" b="1" dirty="0" smtClean="0"/>
              <a:t>	</a:t>
            </a:r>
            <a:r>
              <a:rPr lang="en-US" sz="3600" dirty="0" smtClean="0"/>
              <a:t>A product comprises any antimicrobial agent e.g. Preservative, its activity must be nullified during sterility testing.</a:t>
            </a:r>
            <a:endParaRPr lang="en-US" sz="3600" b="1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This can be achieved by following methods :</a:t>
            </a:r>
          </a:p>
          <a:p>
            <a:pPr>
              <a:buNone/>
            </a:pPr>
            <a:r>
              <a:rPr lang="en-US" sz="3600" dirty="0" smtClean="0"/>
              <a:t>	(</a:t>
            </a:r>
            <a:r>
              <a:rPr lang="en-US" sz="3600" dirty="0" err="1" smtClean="0"/>
              <a:t>i</a:t>
            </a:r>
            <a:r>
              <a:rPr lang="en-US" sz="3600" dirty="0" smtClean="0"/>
              <a:t>)  </a:t>
            </a:r>
            <a:r>
              <a:rPr lang="en-US" sz="3600" b="1" dirty="0" smtClean="0"/>
              <a:t>Specific Inhibitors </a:t>
            </a:r>
            <a:r>
              <a:rPr lang="en-US" sz="3600" dirty="0" smtClean="0"/>
              <a:t>:</a:t>
            </a:r>
          </a:p>
          <a:p>
            <a:pPr>
              <a:buNone/>
            </a:pPr>
            <a:r>
              <a:rPr lang="en-US" sz="3600" dirty="0" smtClean="0"/>
              <a:t>	-  An appropriate inactivating(neutralizing) agent is incorporated in to the culture media.</a:t>
            </a:r>
          </a:p>
          <a:p>
            <a:pPr>
              <a:buNone/>
            </a:pPr>
            <a:r>
              <a:rPr lang="en-US" sz="3600" dirty="0" smtClean="0"/>
              <a:t>	- inactivating agent must be nontoxic to </a:t>
            </a:r>
            <a:r>
              <a:rPr lang="en-US" sz="3600" dirty="0" err="1" smtClean="0"/>
              <a:t>m.o</a:t>
            </a:r>
            <a:r>
              <a:rPr lang="en-US" sz="3600" dirty="0" smtClean="0"/>
              <a:t>.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dirty="0" err="1" smtClean="0"/>
              <a:t>e.g</a:t>
            </a:r>
            <a:r>
              <a:rPr lang="en-US" sz="3600" dirty="0" smtClean="0"/>
              <a:t> – Phenols, Cresols, Antibiotics, Alcohols etc.</a:t>
            </a:r>
          </a:p>
          <a:p>
            <a:pPr>
              <a:buNone/>
            </a:pPr>
            <a:r>
              <a:rPr lang="en-US" sz="3600" dirty="0" smtClean="0"/>
              <a:t>	(ii)  </a:t>
            </a:r>
            <a:r>
              <a:rPr lang="en-US" sz="3600" b="1" dirty="0" smtClean="0"/>
              <a:t>Dilution :  </a:t>
            </a:r>
          </a:p>
          <a:p>
            <a:pPr>
              <a:buNone/>
            </a:pPr>
            <a:r>
              <a:rPr lang="en-US" sz="3600" b="1" dirty="0" smtClean="0"/>
              <a:t>	</a:t>
            </a:r>
            <a:r>
              <a:rPr lang="en-US" sz="3600" dirty="0" smtClean="0"/>
              <a:t>-  The antimicrobial agents such as alcohol, phenols are diluted in a culture medium to a level at which it ceases to have any activity.</a:t>
            </a:r>
            <a:endParaRPr lang="en-US" sz="3600" b="1" dirty="0" smtClean="0"/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4000" dirty="0" smtClean="0"/>
              <a:t>(iii)  </a:t>
            </a:r>
            <a:r>
              <a:rPr lang="en-US" sz="4000" b="1" dirty="0" smtClean="0"/>
              <a:t>Membrane Filtration Technique :</a:t>
            </a:r>
          </a:p>
          <a:p>
            <a:pPr>
              <a:buNone/>
            </a:pPr>
            <a:r>
              <a:rPr lang="en-US" sz="4000" b="1" dirty="0" smtClean="0"/>
              <a:t>	</a:t>
            </a:r>
            <a:r>
              <a:rPr lang="en-US" sz="4000" dirty="0" smtClean="0"/>
              <a:t>-  Method is used to overcome the activity of antibiotics.</a:t>
            </a:r>
          </a:p>
          <a:p>
            <a:pPr>
              <a:buNone/>
            </a:pPr>
            <a:r>
              <a:rPr lang="en-US" sz="4000" b="1" dirty="0" smtClean="0"/>
              <a:t>	-  </a:t>
            </a:r>
            <a:r>
              <a:rPr lang="en-US" sz="4000" dirty="0" smtClean="0"/>
              <a:t>A solution of the product is filtered through a hydrophobic membrane filter, which will retain any contaminating </a:t>
            </a:r>
            <a:r>
              <a:rPr lang="en-US" sz="4000" dirty="0" err="1" smtClean="0"/>
              <a:t>m.o</a:t>
            </a:r>
            <a:r>
              <a:rPr lang="en-US" sz="4000" dirty="0" smtClean="0"/>
              <a:t>.</a:t>
            </a:r>
          </a:p>
          <a:p>
            <a:pPr>
              <a:buNone/>
            </a:pPr>
            <a:r>
              <a:rPr lang="en-US" sz="4000" b="1" dirty="0" smtClean="0"/>
              <a:t>	</a:t>
            </a:r>
            <a:r>
              <a:rPr lang="en-US" sz="4000" dirty="0" smtClean="0"/>
              <a:t>-  Membrane is washed to remove traces of antibiotic adhering to the membrane and then transferred to appropriate culture media.</a:t>
            </a:r>
            <a:endParaRPr lang="en-IN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b="1" dirty="0" smtClean="0"/>
              <a:t>Sterility Testing By Direct Inoculation Method </a:t>
            </a:r>
          </a:p>
          <a:p>
            <a:pPr>
              <a:buNone/>
            </a:pPr>
            <a:r>
              <a:rPr lang="en-US" sz="3600" b="1" dirty="0" smtClean="0"/>
              <a:t>	Requirements :</a:t>
            </a:r>
            <a:endParaRPr lang="en-US" sz="3600" dirty="0" smtClean="0"/>
          </a:p>
          <a:p>
            <a:pPr>
              <a:buNone/>
            </a:pPr>
            <a:r>
              <a:rPr lang="en-US" sz="3600" b="1" dirty="0" smtClean="0"/>
              <a:t>	</a:t>
            </a:r>
            <a:r>
              <a:rPr lang="en-US" sz="3600" dirty="0" smtClean="0"/>
              <a:t>1.  </a:t>
            </a:r>
            <a:r>
              <a:rPr lang="en-US" sz="3600" b="1" dirty="0" smtClean="0"/>
              <a:t>4 -</a:t>
            </a:r>
            <a:r>
              <a:rPr lang="en-US" sz="3600" dirty="0" smtClean="0"/>
              <a:t> tubes of soybean casein digest broth(2- positive , 1- negative control, 1- test.)</a:t>
            </a:r>
          </a:p>
          <a:p>
            <a:pPr>
              <a:buNone/>
            </a:pPr>
            <a:r>
              <a:rPr lang="en-US" sz="3600" dirty="0" smtClean="0"/>
              <a:t>	- Soybean casein digest broth supports the growth of both bacteria &amp; fungi.</a:t>
            </a:r>
          </a:p>
          <a:p>
            <a:pPr>
              <a:buNone/>
            </a:pPr>
            <a:r>
              <a:rPr lang="en-US" sz="3600" dirty="0" smtClean="0"/>
              <a:t>	2.  </a:t>
            </a:r>
            <a:r>
              <a:rPr lang="en-US" sz="3600" b="1" dirty="0" smtClean="0"/>
              <a:t>3- </a:t>
            </a:r>
            <a:r>
              <a:rPr lang="en-US" sz="3600" dirty="0" smtClean="0"/>
              <a:t>tubes of Robertson Cooked Meat (RCM) medium/</a:t>
            </a:r>
            <a:r>
              <a:rPr lang="en-US" sz="3600" dirty="0" err="1" smtClean="0"/>
              <a:t>Thioglycollate</a:t>
            </a:r>
            <a:r>
              <a:rPr lang="en-US" sz="3600" dirty="0" smtClean="0"/>
              <a:t> broth – supports the growth of anaerobes.</a:t>
            </a:r>
          </a:p>
          <a:p>
            <a:pPr>
              <a:buNone/>
            </a:pPr>
            <a:r>
              <a:rPr lang="en-US" sz="3600" dirty="0" smtClean="0"/>
              <a:t>	3.  </a:t>
            </a:r>
            <a:r>
              <a:rPr lang="en-US" sz="3600" i="1" dirty="0" err="1" smtClean="0"/>
              <a:t>S.aureus</a:t>
            </a:r>
            <a:r>
              <a:rPr lang="en-US" sz="3600" i="1" dirty="0" smtClean="0"/>
              <a:t>, Clostridium </a:t>
            </a:r>
            <a:r>
              <a:rPr lang="en-US" sz="3600" i="1" dirty="0" err="1" smtClean="0"/>
              <a:t>sporogens</a:t>
            </a:r>
            <a:r>
              <a:rPr lang="en-US" sz="3600" i="1" dirty="0" smtClean="0"/>
              <a:t>, </a:t>
            </a:r>
            <a:r>
              <a:rPr lang="en-US" sz="3600" i="1" dirty="0" err="1" smtClean="0"/>
              <a:t>A.niger</a:t>
            </a:r>
            <a:r>
              <a:rPr lang="en-US" sz="3600" i="1" dirty="0" smtClean="0"/>
              <a:t> </a:t>
            </a:r>
            <a:r>
              <a:rPr lang="en-US" sz="3600" b="1" i="1" dirty="0" smtClean="0"/>
              <a:t>  </a:t>
            </a:r>
            <a:r>
              <a:rPr lang="en-US" sz="3600" dirty="0" smtClean="0"/>
              <a:t>for inoculation in to positive control tubes.</a:t>
            </a:r>
            <a:endParaRPr lang="en-IN" sz="36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10</Words>
  <Application>Microsoft Office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24</cp:revision>
  <dcterms:created xsi:type="dcterms:W3CDTF">2021-01-01T07:34:57Z</dcterms:created>
  <dcterms:modified xsi:type="dcterms:W3CDTF">2021-02-22T05:11:38Z</dcterms:modified>
</cp:coreProperties>
</file>